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59" r:id="rId4"/>
    <p:sldId id="260" r:id="rId5"/>
    <p:sldId id="278" r:id="rId6"/>
    <p:sldId id="279" r:id="rId7"/>
    <p:sldId id="262" r:id="rId8"/>
    <p:sldId id="261" r:id="rId9"/>
    <p:sldId id="263" r:id="rId10"/>
    <p:sldId id="264" r:id="rId11"/>
    <p:sldId id="265" r:id="rId12"/>
    <p:sldId id="266" r:id="rId13"/>
    <p:sldId id="280" r:id="rId14"/>
    <p:sldId id="267" r:id="rId15"/>
    <p:sldId id="268" r:id="rId16"/>
    <p:sldId id="269" r:id="rId17"/>
    <p:sldId id="271" r:id="rId18"/>
    <p:sldId id="281" r:id="rId19"/>
    <p:sldId id="282" r:id="rId20"/>
    <p:sldId id="274" r:id="rId21"/>
    <p:sldId id="285" r:id="rId22"/>
    <p:sldId id="283" r:id="rId23"/>
    <p:sldId id="284" r:id="rId24"/>
    <p:sldId id="286" r:id="rId25"/>
    <p:sldId id="287" r:id="rId26"/>
    <p:sldId id="288" r:id="rId27"/>
    <p:sldId id="289" r:id="rId28"/>
    <p:sldId id="290" r:id="rId29"/>
    <p:sldId id="292" r:id="rId30"/>
    <p:sldId id="291" r:id="rId31"/>
    <p:sldId id="277" r:id="rId32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67623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Registration by Division</a:t>
            </a:r>
          </a:p>
        </c:rich>
      </c:tx>
      <c:layout>
        <c:manualLayout>
          <c:xMode val="edge"/>
          <c:yMode val="edge"/>
          <c:x val="0.3810299168196471"/>
          <c:y val="2.43902439024390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Rally Caps</c:v>
                </c:pt>
                <c:pt idx="1">
                  <c:v>Rookie Jnr</c:v>
                </c:pt>
                <c:pt idx="2">
                  <c:v>Rookie Snr</c:v>
                </c:pt>
                <c:pt idx="3">
                  <c:v>AA</c:v>
                </c:pt>
                <c:pt idx="4">
                  <c:v>AAA</c:v>
                </c:pt>
                <c:pt idx="5">
                  <c:v>Majors</c:v>
                </c:pt>
                <c:pt idx="6">
                  <c:v>Juniors</c:v>
                </c:pt>
                <c:pt idx="7">
                  <c:v>Seniors</c:v>
                </c:pt>
                <c:pt idx="8">
                  <c:v>Bigs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96</c:v>
                </c:pt>
                <c:pt idx="1">
                  <c:v>43</c:v>
                </c:pt>
                <c:pt idx="2">
                  <c:v>53</c:v>
                </c:pt>
                <c:pt idx="3">
                  <c:v>49</c:v>
                </c:pt>
                <c:pt idx="4">
                  <c:v>48</c:v>
                </c:pt>
                <c:pt idx="5">
                  <c:v>47</c:v>
                </c:pt>
                <c:pt idx="6">
                  <c:v>39</c:v>
                </c:pt>
                <c:pt idx="7">
                  <c:v>36</c:v>
                </c:pt>
                <c:pt idx="8">
                  <c:v>41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Rally Caps</c:v>
                </c:pt>
                <c:pt idx="1">
                  <c:v>Rookie Jnr</c:v>
                </c:pt>
                <c:pt idx="2">
                  <c:v>Rookie Snr</c:v>
                </c:pt>
                <c:pt idx="3">
                  <c:v>AA</c:v>
                </c:pt>
                <c:pt idx="4">
                  <c:v>AAA</c:v>
                </c:pt>
                <c:pt idx="5">
                  <c:v>Majors</c:v>
                </c:pt>
                <c:pt idx="6">
                  <c:v>Juniors</c:v>
                </c:pt>
                <c:pt idx="7">
                  <c:v>Seniors</c:v>
                </c:pt>
                <c:pt idx="8">
                  <c:v>Bigs</c:v>
                </c:pt>
              </c:strCache>
              <c:extLst xmlns:c15="http://schemas.microsoft.com/office/drawing/2012/chart"/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97</c:v>
                </c:pt>
                <c:pt idx="1">
                  <c:v>92</c:v>
                </c:pt>
                <c:pt idx="2">
                  <c:v>47</c:v>
                </c:pt>
                <c:pt idx="3">
                  <c:v>70</c:v>
                </c:pt>
                <c:pt idx="4">
                  <c:v>48</c:v>
                </c:pt>
                <c:pt idx="5">
                  <c:v>48</c:v>
                </c:pt>
                <c:pt idx="6">
                  <c:v>33</c:v>
                </c:pt>
                <c:pt idx="7">
                  <c:v>36</c:v>
                </c:pt>
                <c:pt idx="8">
                  <c:v>30</c:v>
                </c:pt>
              </c:numCache>
              <c:extLst xmlns:c15="http://schemas.microsoft.com/office/drawing/2012/chart"/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2608160"/>
        <c:axId val="3326062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Rally Caps</c:v>
                      </c:pt>
                      <c:pt idx="1">
                        <c:v>Rookie Jnr</c:v>
                      </c:pt>
                      <c:pt idx="2">
                        <c:v>Rookie Snr</c:v>
                      </c:pt>
                      <c:pt idx="3">
                        <c:v>AA</c:v>
                      </c:pt>
                      <c:pt idx="4">
                        <c:v>AAA</c:v>
                      </c:pt>
                      <c:pt idx="5">
                        <c:v>Majors</c:v>
                      </c:pt>
                      <c:pt idx="6">
                        <c:v>Juniors</c:v>
                      </c:pt>
                      <c:pt idx="7">
                        <c:v>Seniors</c:v>
                      </c:pt>
                      <c:pt idx="8">
                        <c:v>Bigs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92</c:v>
                      </c:pt>
                      <c:pt idx="1">
                        <c:v>45</c:v>
                      </c:pt>
                      <c:pt idx="2">
                        <c:v>49</c:v>
                      </c:pt>
                      <c:pt idx="3">
                        <c:v>48</c:v>
                      </c:pt>
                      <c:pt idx="4">
                        <c:v>44</c:v>
                      </c:pt>
                      <c:pt idx="5">
                        <c:v>50</c:v>
                      </c:pt>
                      <c:pt idx="6">
                        <c:v>50</c:v>
                      </c:pt>
                      <c:pt idx="7">
                        <c:v>28</c:v>
                      </c:pt>
                      <c:pt idx="8">
                        <c:v>15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3260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606200"/>
        <c:crosses val="autoZero"/>
        <c:auto val="1"/>
        <c:lblAlgn val="ctr"/>
        <c:lblOffset val="100"/>
        <c:noMultiLvlLbl val="0"/>
      </c:catAx>
      <c:valAx>
        <c:axId val="332606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60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RC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2000"/>
                  </a:schemeClr>
                </a:gs>
                <a:gs pos="100000">
                  <a:schemeClr val="accent1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5"/>
                <c:pt idx="0">
                  <c:v>83</c:v>
                </c:pt>
                <c:pt idx="1">
                  <c:v>59</c:v>
                </c:pt>
                <c:pt idx="2">
                  <c:v>92</c:v>
                </c:pt>
                <c:pt idx="3">
                  <c:v>96</c:v>
                </c:pt>
                <c:pt idx="4">
                  <c:v>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RJ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2000"/>
                  </a:schemeClr>
                </a:gs>
                <a:gs pos="100000">
                  <a:schemeClr val="accent2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5"/>
                <c:pt idx="0">
                  <c:v>83</c:v>
                </c:pt>
                <c:pt idx="1">
                  <c:v>62</c:v>
                </c:pt>
                <c:pt idx="2">
                  <c:v>45</c:v>
                </c:pt>
                <c:pt idx="3">
                  <c:v>43</c:v>
                </c:pt>
                <c:pt idx="4">
                  <c:v>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2000"/>
                  </a:schemeClr>
                </a:gs>
                <a:gs pos="100000">
                  <a:schemeClr val="accent3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5"/>
                <c:pt idx="0">
                  <c:v>62</c:v>
                </c:pt>
                <c:pt idx="1">
                  <c:v>54</c:v>
                </c:pt>
                <c:pt idx="2">
                  <c:v>49</c:v>
                </c:pt>
                <c:pt idx="3">
                  <c:v>53</c:v>
                </c:pt>
                <c:pt idx="4">
                  <c:v>47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2000"/>
                  </a:schemeClr>
                </a:gs>
                <a:gs pos="100000">
                  <a:schemeClr val="accent4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5"/>
                <c:pt idx="0">
                  <c:v>70</c:v>
                </c:pt>
                <c:pt idx="1">
                  <c:v>46</c:v>
                </c:pt>
                <c:pt idx="2">
                  <c:v>48</c:v>
                </c:pt>
                <c:pt idx="3">
                  <c:v>49</c:v>
                </c:pt>
                <c:pt idx="4">
                  <c:v>70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AAA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2000"/>
                  </a:schemeClr>
                </a:gs>
                <a:gs pos="100000">
                  <a:schemeClr val="accent5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5"/>
                <c:pt idx="0">
                  <c:v>59</c:v>
                </c:pt>
                <c:pt idx="1">
                  <c:v>44</c:v>
                </c:pt>
                <c:pt idx="2">
                  <c:v>44</c:v>
                </c:pt>
                <c:pt idx="3">
                  <c:v>48</c:v>
                </c:pt>
                <c:pt idx="4">
                  <c:v>48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MJ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6000"/>
                    <a:lumMod val="102000"/>
                  </a:schemeClr>
                </a:gs>
                <a:gs pos="100000">
                  <a:schemeClr val="accent6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Sheet1!$G$2:$G$7</c:f>
              <c:numCache>
                <c:formatCode>General</c:formatCode>
                <c:ptCount val="5"/>
                <c:pt idx="0">
                  <c:v>72</c:v>
                </c:pt>
                <c:pt idx="1">
                  <c:v>60</c:v>
                </c:pt>
                <c:pt idx="2">
                  <c:v>50</c:v>
                </c:pt>
                <c:pt idx="3">
                  <c:v>47</c:v>
                </c:pt>
                <c:pt idx="4">
                  <c:v>48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Jnr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6000"/>
                    <a:lumMod val="102000"/>
                  </a:schemeClr>
                </a:gs>
                <a:gs pos="100000">
                  <a:schemeClr val="accent1">
                    <a:lumMod val="60000"/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Sheet1!$H$2:$H$7</c:f>
              <c:numCache>
                <c:formatCode>General</c:formatCode>
                <c:ptCount val="5"/>
                <c:pt idx="0">
                  <c:v>45</c:v>
                </c:pt>
                <c:pt idx="1">
                  <c:v>48</c:v>
                </c:pt>
                <c:pt idx="2">
                  <c:v>50</c:v>
                </c:pt>
                <c:pt idx="3">
                  <c:v>39</c:v>
                </c:pt>
                <c:pt idx="4">
                  <c:v>33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Snr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6000"/>
                    <a:lumMod val="102000"/>
                  </a:schemeClr>
                </a:gs>
                <a:gs pos="100000">
                  <a:schemeClr val="accent2">
                    <a:lumMod val="60000"/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Sheet1!$I$2:$I$7</c:f>
              <c:numCache>
                <c:formatCode>General</c:formatCode>
                <c:ptCount val="5"/>
                <c:pt idx="0">
                  <c:v>15</c:v>
                </c:pt>
                <c:pt idx="1">
                  <c:v>28</c:v>
                </c:pt>
                <c:pt idx="2">
                  <c:v>28</c:v>
                </c:pt>
                <c:pt idx="3">
                  <c:v>36</c:v>
                </c:pt>
                <c:pt idx="4">
                  <c:v>36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Bgs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6000"/>
                    <a:lumMod val="102000"/>
                  </a:schemeClr>
                </a:gs>
                <a:gs pos="100000">
                  <a:schemeClr val="accent3">
                    <a:lumMod val="60000"/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Sheet1!$J$2:$J$7</c:f>
              <c:numCache>
                <c:formatCode>General</c:formatCode>
                <c:ptCount val="5"/>
                <c:pt idx="0">
                  <c:v>16</c:v>
                </c:pt>
                <c:pt idx="1">
                  <c:v>17</c:v>
                </c:pt>
                <c:pt idx="2">
                  <c:v>15</c:v>
                </c:pt>
                <c:pt idx="3">
                  <c:v>41</c:v>
                </c:pt>
                <c:pt idx="4">
                  <c:v>30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2511088"/>
        <c:axId val="262512264"/>
      </c:barChart>
      <c:catAx>
        <c:axId val="26251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512264"/>
        <c:crosses val="autoZero"/>
        <c:auto val="1"/>
        <c:lblAlgn val="ctr"/>
        <c:lblOffset val="100"/>
        <c:noMultiLvlLbl val="0"/>
      </c:catAx>
      <c:valAx>
        <c:axId val="262512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51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6C5B0-655F-4DB2-B698-1065809393A9}" type="datetimeFigureOut">
              <a:rPr lang="en-CA" smtClean="0"/>
              <a:t>2015-12-01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3363B-A3E2-4276-9262-0C1969858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5415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393A-3FE0-412B-965F-8A8918CE5EBC}" type="datetimeFigureOut">
              <a:rPr lang="en-CA" smtClean="0"/>
              <a:t>2015-12-01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92273-3134-489D-801A-48AFAED02D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866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Danny </a:t>
            </a:r>
            <a:r>
              <a:rPr lang="en-CA" dirty="0" err="1" smtClean="0"/>
              <a:t>Filippone</a:t>
            </a:r>
            <a:r>
              <a:rPr lang="en-CA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Howard</a:t>
            </a:r>
            <a:r>
              <a:rPr lang="en-CA" baseline="0" dirty="0" smtClean="0"/>
              <a:t> </a:t>
            </a:r>
            <a:r>
              <a:rPr lang="en-CA" baseline="0" dirty="0" err="1" smtClean="0"/>
              <a:t>Blaney</a:t>
            </a:r>
            <a:r>
              <a:rPr lang="en-CA" baseline="0" dirty="0" smtClean="0"/>
              <a:t>?</a:t>
            </a:r>
          </a:p>
          <a:p>
            <a:pPr marL="171450" indent="-171450">
              <a:buFontTx/>
              <a:buChar char="-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92273-3134-489D-801A-48AFAED02D74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874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MSLLBaseball" TargetMode="External"/><Relationship Id="rId2" Type="http://schemas.openxmlformats.org/officeDocument/2006/relationships/hyperlink" Target="http://www.msll.c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justice.gov.bc.ca/eCRC/home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ll.c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Mount Seymour Little League AGM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December 1, 2015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37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Baseball in the Summer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New Super 8s team participated in NVC tournament</a:t>
            </a:r>
          </a:p>
          <a:p>
            <a:r>
              <a:rPr lang="en-CA" dirty="0" smtClean="0"/>
              <a:t>9/10s, Intermediate and Seniors teams played Whistler Tournament in July</a:t>
            </a:r>
          </a:p>
          <a:p>
            <a:r>
              <a:rPr lang="en-CA" dirty="0" smtClean="0"/>
              <a:t>9s team played additional tournament in Lynden</a:t>
            </a:r>
          </a:p>
          <a:p>
            <a:r>
              <a:rPr lang="en-CA" dirty="0" smtClean="0"/>
              <a:t>11s team – Eldon and </a:t>
            </a:r>
            <a:r>
              <a:rPr lang="en-CA" dirty="0" err="1" smtClean="0"/>
              <a:t>Whalley</a:t>
            </a:r>
            <a:r>
              <a:rPr lang="en-CA" dirty="0" smtClean="0"/>
              <a:t> Tournaments</a:t>
            </a:r>
          </a:p>
          <a:p>
            <a:r>
              <a:rPr lang="en-CA" dirty="0" smtClean="0"/>
              <a:t>Rookie Senior Summer Ball Program</a:t>
            </a:r>
          </a:p>
          <a:p>
            <a:pPr lvl="1"/>
            <a:r>
              <a:rPr lang="en-CA" dirty="0" smtClean="0"/>
              <a:t>6 additional weeks (1 game + 1 practice per week)</a:t>
            </a:r>
          </a:p>
          <a:p>
            <a:pPr lvl="1"/>
            <a:r>
              <a:rPr lang="en-CA" dirty="0" smtClean="0"/>
              <a:t>20 players</a:t>
            </a:r>
          </a:p>
        </p:txBody>
      </p:sp>
    </p:spTree>
    <p:extLst>
      <p:ext uri="{BB962C8B-B14F-4D97-AF65-F5344CB8AC3E}">
        <p14:creationId xmlns:p14="http://schemas.microsoft.com/office/powerpoint/2010/main" val="31934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Baseball in the Fall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IP Fall Ball league did not run this season</a:t>
            </a:r>
          </a:p>
          <a:p>
            <a:r>
              <a:rPr lang="en-CA" dirty="0" smtClean="0"/>
              <a:t>MSLL was offered exhibition games – but we have no ballpark in the Fall</a:t>
            </a:r>
          </a:p>
          <a:p>
            <a:r>
              <a:rPr lang="en-CA" dirty="0" smtClean="0"/>
              <a:t>Fall skills training at IP (includes 2 IP </a:t>
            </a:r>
            <a:r>
              <a:rPr lang="en-CA" dirty="0"/>
              <a:t>p</a:t>
            </a:r>
            <a:r>
              <a:rPr lang="en-CA" dirty="0" smtClean="0"/>
              <a:t>ro coaches) Oct-Dec</a:t>
            </a:r>
          </a:p>
          <a:p>
            <a:pPr lvl="1"/>
            <a:r>
              <a:rPr lang="en-CA" dirty="0" smtClean="0"/>
              <a:t>Level 1 (RS/AA) – 20 kids – 8 weeks – sold out in 24 hours, 4 players on waitlist</a:t>
            </a:r>
          </a:p>
          <a:p>
            <a:pPr lvl="1"/>
            <a:r>
              <a:rPr lang="en-CA" dirty="0" smtClean="0"/>
              <a:t>Level 2 (AAA/Majors) – 20 kids – 8 weeks – also sold out</a:t>
            </a:r>
          </a:p>
        </p:txBody>
      </p:sp>
    </p:spTree>
    <p:extLst>
      <p:ext uri="{BB962C8B-B14F-4D97-AF65-F5344CB8AC3E}">
        <p14:creationId xmlns:p14="http://schemas.microsoft.com/office/powerpoint/2010/main" val="2265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Baseball in the Winter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Winter skills training at IP (includes 2 IP pro coaches) Jan-Feb</a:t>
            </a:r>
          </a:p>
          <a:p>
            <a:pPr lvl="1"/>
            <a:r>
              <a:rPr lang="en-CA" dirty="0" smtClean="0"/>
              <a:t>Level 1 (RS/AA) – 20 kids – 8 weeks</a:t>
            </a:r>
          </a:p>
          <a:p>
            <a:pPr lvl="1"/>
            <a:r>
              <a:rPr lang="en-CA" dirty="0" smtClean="0"/>
              <a:t>Level 2 (AAA/Majors) – 20 kids – 8 weeks</a:t>
            </a:r>
          </a:p>
          <a:p>
            <a:pPr lvl="1"/>
            <a:r>
              <a:rPr lang="en-CA" dirty="0" smtClean="0"/>
              <a:t>Juniors/Seniors – 15 kids – 8 weeks</a:t>
            </a:r>
          </a:p>
          <a:p>
            <a:r>
              <a:rPr lang="en-CA" dirty="0" err="1" smtClean="0"/>
              <a:t>Parkgate</a:t>
            </a:r>
            <a:r>
              <a:rPr lang="en-CA" dirty="0" smtClean="0"/>
              <a:t> skills training*</a:t>
            </a:r>
          </a:p>
          <a:p>
            <a:pPr lvl="1"/>
            <a:r>
              <a:rPr lang="en-CA" dirty="0" smtClean="0"/>
              <a:t>6/7/8 year olds – 30 kids – 8 weeks</a:t>
            </a:r>
          </a:p>
          <a:p>
            <a:pPr lvl="1"/>
            <a:r>
              <a:rPr lang="en-CA" dirty="0" smtClean="0"/>
              <a:t>*Need coaches from this age group to volunteer to go ahead with this program</a:t>
            </a:r>
          </a:p>
          <a:p>
            <a:r>
              <a:rPr lang="en-CA" dirty="0" smtClean="0"/>
              <a:t>Player assessment for AA, AAA and Majors</a:t>
            </a:r>
          </a:p>
          <a:p>
            <a:pPr lvl="1"/>
            <a:r>
              <a:rPr lang="en-CA" dirty="0" smtClean="0"/>
              <a:t>Windsor Gym Feb 13/14</a:t>
            </a:r>
            <a:r>
              <a:rPr lang="en-CA" baseline="30000" dirty="0" smtClean="0"/>
              <a:t>th</a:t>
            </a:r>
            <a:r>
              <a:rPr lang="en-CA" dirty="0" smtClean="0"/>
              <a:t>, make-up session on Feb 15</a:t>
            </a:r>
            <a:r>
              <a:rPr lang="en-CA" baseline="30000" dirty="0" smtClean="0"/>
              <a:t>th</a:t>
            </a:r>
            <a:r>
              <a:rPr lang="en-CA" dirty="0" smtClean="0"/>
              <a:t> </a:t>
            </a:r>
            <a:r>
              <a:rPr lang="en-CA" dirty="0" err="1" smtClean="0"/>
              <a:t>Seycove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4120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Communications – New Website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New MSLL website launched in March 2015</a:t>
            </a:r>
          </a:p>
          <a:p>
            <a:r>
              <a:rPr lang="en-CA" dirty="0" smtClean="0"/>
              <a:t>Built by Rene </a:t>
            </a:r>
            <a:r>
              <a:rPr lang="en-CA" dirty="0" err="1" smtClean="0"/>
              <a:t>Michaely</a:t>
            </a:r>
            <a:r>
              <a:rPr lang="en-CA" dirty="0" smtClean="0"/>
              <a:t> of Mountain Interactive</a:t>
            </a:r>
          </a:p>
          <a:p>
            <a:r>
              <a:rPr lang="en-CA" dirty="0" smtClean="0"/>
              <a:t>Uses modern </a:t>
            </a:r>
            <a:r>
              <a:rPr lang="en-CA" dirty="0" err="1" smtClean="0"/>
              <a:t>Wordpress</a:t>
            </a:r>
            <a:r>
              <a:rPr lang="en-CA" dirty="0" smtClean="0"/>
              <a:t> mobile friendly architecture</a:t>
            </a:r>
          </a:p>
          <a:p>
            <a:r>
              <a:rPr lang="en-CA" dirty="0" err="1" smtClean="0"/>
              <a:t>SportPress</a:t>
            </a:r>
            <a:r>
              <a:rPr lang="en-CA" dirty="0" smtClean="0"/>
              <a:t> plugin used to manage teams, schedule, results and standings</a:t>
            </a:r>
          </a:p>
          <a:p>
            <a:r>
              <a:rPr lang="en-CA" dirty="0" smtClean="0"/>
              <a:t>New website is much easier to update and maintain</a:t>
            </a:r>
          </a:p>
          <a:p>
            <a:r>
              <a:rPr lang="en-CA" dirty="0" smtClean="0"/>
              <a:t>Includes information about Juniors, Seniors and </a:t>
            </a:r>
            <a:r>
              <a:rPr lang="en-CA" dirty="0" err="1" smtClean="0"/>
              <a:t>Bigs</a:t>
            </a:r>
            <a:r>
              <a:rPr lang="en-CA" dirty="0" smtClean="0"/>
              <a:t> </a:t>
            </a:r>
          </a:p>
          <a:p>
            <a:r>
              <a:rPr lang="en-CA" dirty="0" smtClean="0"/>
              <a:t>Online batting cage booking tool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0042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Communications – Social Media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MSLL on Twitter and Facebook</a:t>
            </a:r>
          </a:p>
          <a:p>
            <a:pPr lvl="1"/>
            <a:r>
              <a:rPr lang="en-CA" dirty="0" smtClean="0"/>
              <a:t>Twitter stream shown on </a:t>
            </a:r>
            <a:r>
              <a:rPr lang="en-CA" dirty="0" smtClean="0">
                <a:hlinkClick r:id="rId2"/>
              </a:rPr>
              <a:t>www.msll.ca</a:t>
            </a:r>
            <a:r>
              <a:rPr lang="en-CA" dirty="0" smtClean="0"/>
              <a:t> website so no twitter account required</a:t>
            </a:r>
          </a:p>
          <a:p>
            <a:pPr lvl="1"/>
            <a:r>
              <a:rPr lang="en-CA" dirty="0" smtClean="0"/>
              <a:t>Updated regularly with important news, updates, photos, baseball tips </a:t>
            </a:r>
            <a:r>
              <a:rPr lang="en-CA" dirty="0" err="1" smtClean="0"/>
              <a:t>etc</a:t>
            </a:r>
            <a:endParaRPr lang="en-CA" dirty="0" smtClean="0"/>
          </a:p>
          <a:p>
            <a:pPr lvl="1"/>
            <a:r>
              <a:rPr lang="en-CA" dirty="0" smtClean="0"/>
              <a:t>@</a:t>
            </a:r>
            <a:r>
              <a:rPr lang="en-CA" dirty="0" err="1" smtClean="0"/>
              <a:t>MSLL_Baseball</a:t>
            </a:r>
            <a:r>
              <a:rPr lang="en-CA" dirty="0" smtClean="0"/>
              <a:t> and </a:t>
            </a:r>
            <a:r>
              <a:rPr lang="en-CA" dirty="0" smtClean="0">
                <a:hlinkClick r:id="rId3"/>
              </a:rPr>
              <a:t>www.facebook.com/MSLLBaseball</a:t>
            </a:r>
            <a:endParaRPr lang="en-CA" dirty="0" smtClean="0"/>
          </a:p>
          <a:p>
            <a:pPr lvl="1"/>
            <a:r>
              <a:rPr lang="en-CA" dirty="0" smtClean="0"/>
              <a:t>Commenting/liking MSLL Facebook posts will help us reach a wider audience</a:t>
            </a:r>
          </a:p>
          <a:p>
            <a:pPr lvl="1"/>
            <a:r>
              <a:rPr lang="en-CA" dirty="0" smtClean="0"/>
              <a:t>Twitter feed is monitored regularly and can be used to send questions/feedback</a:t>
            </a:r>
          </a:p>
          <a:p>
            <a:r>
              <a:rPr lang="en-CA" dirty="0" smtClean="0"/>
              <a:t>Saw big increase in 2015 of parents engaging with MSLL on social media</a:t>
            </a:r>
          </a:p>
          <a:p>
            <a:pPr lvl="1"/>
            <a:r>
              <a:rPr lang="en-CA" dirty="0" smtClean="0"/>
              <a:t>Facebook page likes 109</a:t>
            </a:r>
          </a:p>
          <a:p>
            <a:pPr lvl="1"/>
            <a:r>
              <a:rPr lang="en-CA" dirty="0" smtClean="0"/>
              <a:t>Twitter followers 126</a:t>
            </a:r>
          </a:p>
        </p:txBody>
      </p:sp>
    </p:spTree>
    <p:extLst>
      <p:ext uri="{BB962C8B-B14F-4D97-AF65-F5344CB8AC3E}">
        <p14:creationId xmlns:p14="http://schemas.microsoft.com/office/powerpoint/2010/main" val="5816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Fields</a:t>
            </a:r>
            <a:r>
              <a:rPr lang="en-CA" dirty="0"/>
              <a:t> </a:t>
            </a:r>
            <a:r>
              <a:rPr lang="en-CA" dirty="0" smtClean="0"/>
              <a:t>and Safety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331076"/>
            <a:ext cx="10018714" cy="3545067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Added significant amount of dirt to </a:t>
            </a:r>
            <a:r>
              <a:rPr lang="en-CA" dirty="0" err="1" smtClean="0"/>
              <a:t>Seycove</a:t>
            </a:r>
            <a:r>
              <a:rPr lang="en-CA" dirty="0" smtClean="0"/>
              <a:t> field to improve base paths</a:t>
            </a:r>
          </a:p>
          <a:p>
            <a:r>
              <a:rPr lang="en-CA" dirty="0" err="1" smtClean="0"/>
              <a:t>Seycove</a:t>
            </a:r>
            <a:r>
              <a:rPr lang="en-CA" dirty="0" smtClean="0"/>
              <a:t> field landscaping work done prior to start of season</a:t>
            </a:r>
          </a:p>
          <a:p>
            <a:r>
              <a:rPr lang="en-CA" dirty="0" smtClean="0"/>
              <a:t>Installed new netting on the Majors diamond bull pen</a:t>
            </a:r>
          </a:p>
          <a:p>
            <a:r>
              <a:rPr lang="en-CA" dirty="0" smtClean="0"/>
              <a:t>New score booth installed at </a:t>
            </a:r>
            <a:r>
              <a:rPr lang="en-CA" dirty="0" err="1" smtClean="0"/>
              <a:t>Seycove</a:t>
            </a:r>
            <a:r>
              <a:rPr lang="en-CA" dirty="0" smtClean="0"/>
              <a:t> field</a:t>
            </a:r>
          </a:p>
          <a:p>
            <a:r>
              <a:rPr lang="en-CA" dirty="0"/>
              <a:t>DNV providing $27k Myrtle Park fencing upgrade prior to 2016 season</a:t>
            </a:r>
          </a:p>
          <a:p>
            <a:r>
              <a:rPr lang="en-CA" dirty="0" smtClean="0"/>
              <a:t>MSLL now using the online CRC process</a:t>
            </a:r>
          </a:p>
          <a:p>
            <a:pPr lvl="1"/>
            <a:r>
              <a:rPr lang="en-CA" b="1" dirty="0" smtClean="0">
                <a:hlinkClick r:id="rId2"/>
              </a:rPr>
              <a:t>https</a:t>
            </a:r>
            <a:r>
              <a:rPr lang="en-CA" b="1" dirty="0">
                <a:hlinkClick r:id="rId2"/>
              </a:rPr>
              <a:t>://</a:t>
            </a:r>
            <a:r>
              <a:rPr lang="en-CA" b="1" dirty="0" smtClean="0">
                <a:hlinkClick r:id="rId2"/>
              </a:rPr>
              <a:t>justice.gov.bc.ca/eCRC/home.htm</a:t>
            </a:r>
            <a:r>
              <a:rPr lang="en-CA" b="1" dirty="0" smtClean="0"/>
              <a:t> (Access code </a:t>
            </a:r>
            <a:r>
              <a:rPr lang="en-CA" dirty="0" smtClean="0"/>
              <a:t>LWUELZ7WVG)</a:t>
            </a:r>
          </a:p>
          <a:p>
            <a:pPr lvl="1"/>
            <a:r>
              <a:rPr lang="en-CA" dirty="0" smtClean="0"/>
              <a:t>Can still get  traditional CRC at RCMP office</a:t>
            </a:r>
          </a:p>
          <a:p>
            <a:pPr lvl="1"/>
            <a:r>
              <a:rPr lang="en-CA" dirty="0" smtClean="0"/>
              <a:t>CRCs are valid for 3 years</a:t>
            </a:r>
          </a:p>
          <a:p>
            <a:r>
              <a:rPr lang="en-CA" dirty="0" smtClean="0"/>
              <a:t>Will offer St Johns First Aid course in March 2016 – exact date TBD</a:t>
            </a:r>
          </a:p>
        </p:txBody>
      </p:sp>
    </p:spTree>
    <p:extLst>
      <p:ext uri="{BB962C8B-B14F-4D97-AF65-F5344CB8AC3E}">
        <p14:creationId xmlns:p14="http://schemas.microsoft.com/office/powerpoint/2010/main" val="5204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Equipment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57590"/>
            <a:ext cx="10018713" cy="47651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MSLL dry-fit T-shirts provided to all players from RJ to </a:t>
            </a:r>
            <a:r>
              <a:rPr lang="en-CA" dirty="0" err="1" smtClean="0"/>
              <a:t>Bigs</a:t>
            </a:r>
            <a:endParaRPr lang="en-CA" dirty="0" smtClean="0"/>
          </a:p>
          <a:p>
            <a:r>
              <a:rPr lang="en-CA" dirty="0" smtClean="0"/>
              <a:t>RJ and RS uniforms replaced with dry-fit team jersey that players kept at end of season</a:t>
            </a:r>
          </a:p>
          <a:p>
            <a:r>
              <a:rPr lang="en-CA" dirty="0" smtClean="0"/>
              <a:t>Many RJ/RS teams added player names to the team jerseys</a:t>
            </a:r>
          </a:p>
          <a:p>
            <a:r>
              <a:rPr lang="en-CA" dirty="0" smtClean="0"/>
              <a:t>Composite bats provided to all Majors teams for regular season</a:t>
            </a:r>
          </a:p>
          <a:p>
            <a:r>
              <a:rPr lang="en-CA" dirty="0" smtClean="0"/>
              <a:t>New All Star uniforms for Majors division</a:t>
            </a:r>
          </a:p>
          <a:p>
            <a:r>
              <a:rPr lang="en-CA" dirty="0" smtClean="0"/>
              <a:t>New composite bats provided for post season teams</a:t>
            </a:r>
          </a:p>
          <a:p>
            <a:r>
              <a:rPr lang="en-CA" dirty="0" smtClean="0"/>
              <a:t>Equipment </a:t>
            </a:r>
            <a:r>
              <a:rPr lang="en-CA" dirty="0"/>
              <a:t>modernization program </a:t>
            </a:r>
            <a:r>
              <a:rPr lang="en-CA" dirty="0" smtClean="0"/>
              <a:t> continues</a:t>
            </a:r>
            <a:r>
              <a:rPr lang="en-CA" dirty="0"/>
              <a:t>, with the culling and replacement </a:t>
            </a:r>
            <a:r>
              <a:rPr lang="en-CA" dirty="0" smtClean="0"/>
              <a:t>of </a:t>
            </a:r>
            <a:r>
              <a:rPr lang="en-CA" dirty="0"/>
              <a:t>outdated equipment</a:t>
            </a:r>
          </a:p>
          <a:p>
            <a:r>
              <a:rPr lang="en-CA" dirty="0" smtClean="0"/>
              <a:t>Management </a:t>
            </a:r>
            <a:r>
              <a:rPr lang="en-CA" dirty="0"/>
              <a:t>of the pant inventory </a:t>
            </a:r>
            <a:r>
              <a:rPr lang="en-CA" dirty="0" smtClean="0"/>
              <a:t>continues</a:t>
            </a:r>
            <a:endParaRPr lang="en-CA" dirty="0"/>
          </a:p>
          <a:p>
            <a:r>
              <a:rPr lang="en-CA" dirty="0" smtClean="0"/>
              <a:t>New equipment storage </a:t>
            </a:r>
            <a:r>
              <a:rPr lang="en-CA" dirty="0"/>
              <a:t>containers at </a:t>
            </a:r>
            <a:r>
              <a:rPr lang="en-CA" dirty="0" err="1"/>
              <a:t>Kirkstone</a:t>
            </a:r>
            <a:r>
              <a:rPr lang="en-CA" dirty="0"/>
              <a:t> and </a:t>
            </a:r>
            <a:r>
              <a:rPr lang="en-CA" dirty="0" smtClean="0"/>
              <a:t>Inter </a:t>
            </a:r>
            <a:r>
              <a:rPr lang="en-CA" dirty="0"/>
              <a:t>River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59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2015 Survey 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57590"/>
            <a:ext cx="10018713" cy="47651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End of season surveys sent to all divisions in MSLL:</a:t>
            </a:r>
          </a:p>
          <a:p>
            <a:pPr lvl="1"/>
            <a:r>
              <a:rPr lang="en-CA" dirty="0" smtClean="0"/>
              <a:t>Rally Caps-Majors – 51% responded</a:t>
            </a:r>
          </a:p>
          <a:p>
            <a:pPr lvl="1"/>
            <a:r>
              <a:rPr lang="en-CA" dirty="0" smtClean="0"/>
              <a:t>Juniors, Seniors, </a:t>
            </a:r>
            <a:r>
              <a:rPr lang="en-CA" dirty="0" err="1" smtClean="0"/>
              <a:t>Bigs</a:t>
            </a:r>
            <a:r>
              <a:rPr lang="en-CA" dirty="0" smtClean="0"/>
              <a:t> – 21% responded</a:t>
            </a:r>
          </a:p>
          <a:p>
            <a:pPr lvl="1"/>
            <a:r>
              <a:rPr lang="en-CA" dirty="0" smtClean="0"/>
              <a:t>Overall – 45% response rate</a:t>
            </a:r>
          </a:p>
          <a:p>
            <a:r>
              <a:rPr lang="en-CA" dirty="0"/>
              <a:t>6</a:t>
            </a:r>
            <a:r>
              <a:rPr lang="en-CA" dirty="0" smtClean="0"/>
              <a:t>8% </a:t>
            </a:r>
            <a:r>
              <a:rPr lang="en-CA" b="1" dirty="0" smtClean="0"/>
              <a:t>Very Satisfied</a:t>
            </a:r>
            <a:r>
              <a:rPr lang="en-CA" dirty="0" smtClean="0"/>
              <a:t> with overall MSLL season</a:t>
            </a:r>
          </a:p>
          <a:p>
            <a:r>
              <a:rPr lang="en-CA" dirty="0" smtClean="0"/>
              <a:t>94% </a:t>
            </a:r>
            <a:r>
              <a:rPr lang="en-CA" b="1" dirty="0" smtClean="0"/>
              <a:t>Happy with Coaching</a:t>
            </a:r>
            <a:r>
              <a:rPr lang="en-CA" dirty="0" smtClean="0"/>
              <a:t> their child received</a:t>
            </a:r>
          </a:p>
          <a:p>
            <a:r>
              <a:rPr lang="en-CA" dirty="0" smtClean="0"/>
              <a:t>98% </a:t>
            </a:r>
            <a:r>
              <a:rPr lang="en-CA" b="1" dirty="0" smtClean="0"/>
              <a:t>Cost is About Right</a:t>
            </a:r>
            <a:r>
              <a:rPr lang="en-CA" dirty="0" smtClean="0"/>
              <a:t> (or too low)</a:t>
            </a:r>
          </a:p>
          <a:p>
            <a:r>
              <a:rPr lang="en-CA" dirty="0" smtClean="0"/>
              <a:t>83% </a:t>
            </a:r>
            <a:r>
              <a:rPr lang="en-CA" b="1" dirty="0" smtClean="0"/>
              <a:t>Very Likely</a:t>
            </a:r>
            <a:r>
              <a:rPr lang="en-CA" dirty="0" smtClean="0"/>
              <a:t> to register with MSLL next season</a:t>
            </a:r>
          </a:p>
          <a:p>
            <a:r>
              <a:rPr lang="en-CA" dirty="0" smtClean="0"/>
              <a:t>Survey results will be available on </a:t>
            </a:r>
            <a:r>
              <a:rPr lang="en-CA" dirty="0" smtClean="0">
                <a:hlinkClick r:id="rId2"/>
              </a:rPr>
              <a:t>www.msll.ca</a:t>
            </a:r>
            <a:r>
              <a:rPr lang="en-CA" dirty="0" smtClean="0"/>
              <a:t> website soon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18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Little League Age Change (Again)!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Little League International voted in October to once again change the age determination date</a:t>
            </a:r>
          </a:p>
          <a:p>
            <a:r>
              <a:rPr lang="en-CA" dirty="0" smtClean="0"/>
              <a:t>Baseball age will now be determined by players age on August 31</a:t>
            </a:r>
            <a:r>
              <a:rPr lang="en-CA" baseline="30000" dirty="0" smtClean="0"/>
              <a:t>st</a:t>
            </a:r>
            <a:endParaRPr lang="en-CA" dirty="0" smtClean="0"/>
          </a:p>
          <a:p>
            <a:r>
              <a:rPr lang="en-CA" dirty="0" smtClean="0"/>
              <a:t>This change is immediate for all players born after Sept 1</a:t>
            </a:r>
            <a:r>
              <a:rPr lang="en-CA" baseline="30000" dirty="0" smtClean="0"/>
              <a:t>st</a:t>
            </a:r>
            <a:r>
              <a:rPr lang="en-CA" dirty="0" smtClean="0"/>
              <a:t> 2005</a:t>
            </a:r>
          </a:p>
          <a:p>
            <a:r>
              <a:rPr lang="en-CA" dirty="0" smtClean="0"/>
              <a:t>Players born before August 31</a:t>
            </a:r>
            <a:r>
              <a:rPr lang="en-CA" baseline="30000" dirty="0" smtClean="0"/>
              <a:t>st</a:t>
            </a:r>
            <a:r>
              <a:rPr lang="en-CA" dirty="0" smtClean="0"/>
              <a:t> 2005 will continue using April 30</a:t>
            </a:r>
            <a:r>
              <a:rPr lang="en-CA" baseline="30000" dirty="0" smtClean="0"/>
              <a:t>th</a:t>
            </a:r>
            <a:r>
              <a:rPr lang="en-CA" dirty="0" smtClean="0"/>
              <a:t> date until 2018</a:t>
            </a:r>
          </a:p>
          <a:p>
            <a:r>
              <a:rPr lang="en-CA" dirty="0" smtClean="0"/>
              <a:t>In 2018 all players* will change to using August 31</a:t>
            </a:r>
            <a:r>
              <a:rPr lang="en-CA" baseline="30000" dirty="0" smtClean="0"/>
              <a:t>st</a:t>
            </a:r>
            <a:r>
              <a:rPr lang="en-CA" dirty="0" smtClean="0"/>
              <a:t> date</a:t>
            </a:r>
          </a:p>
          <a:p>
            <a:r>
              <a:rPr lang="en-CA" dirty="0" smtClean="0"/>
              <a:t>Players born between 1 May 2005-31 August 2005 will not change until 2019 season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23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Age Change Means for MSLL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MSLL will continue to place players in Rally Caps, Rookie Junior and Rookie Senior by school grade not by baseball age:</a:t>
            </a:r>
          </a:p>
          <a:p>
            <a:pPr lvl="1"/>
            <a:r>
              <a:rPr lang="en-CA" dirty="0" smtClean="0"/>
              <a:t>Rally Caps (Pre-K and Kindergarten)</a:t>
            </a:r>
          </a:p>
          <a:p>
            <a:pPr lvl="1"/>
            <a:r>
              <a:rPr lang="en-CA" dirty="0" smtClean="0"/>
              <a:t>Rookie Junior (Grade 1)</a:t>
            </a:r>
          </a:p>
          <a:p>
            <a:pPr lvl="1"/>
            <a:r>
              <a:rPr lang="en-CA" dirty="0" smtClean="0"/>
              <a:t>Rookie Senior (Grade 2)</a:t>
            </a:r>
          </a:p>
          <a:p>
            <a:r>
              <a:rPr lang="en-CA" dirty="0" smtClean="0"/>
              <a:t>Baseball age and skills assessment will be used to place players in AA and higher divisions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19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Meeting Agenda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Welcome to MSLL AGM</a:t>
            </a:r>
          </a:p>
          <a:p>
            <a:r>
              <a:rPr lang="en-CA" dirty="0" smtClean="0"/>
              <a:t>Presidents Report</a:t>
            </a:r>
          </a:p>
          <a:p>
            <a:r>
              <a:rPr lang="en-CA" dirty="0" smtClean="0"/>
              <a:t>Nominate and Vote for Board Members</a:t>
            </a:r>
          </a:p>
          <a:p>
            <a:r>
              <a:rPr lang="en-CA" dirty="0" smtClean="0"/>
              <a:t>Open Q&amp;A</a:t>
            </a:r>
          </a:p>
          <a:p>
            <a:r>
              <a:rPr lang="en-CA" dirty="0" smtClean="0"/>
              <a:t>Meeting Close</a:t>
            </a:r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6121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Financial Summary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MSLL would like to thank Lori Ireland who stepped down this Spring after many years as MSLL treasurer</a:t>
            </a:r>
          </a:p>
          <a:p>
            <a:r>
              <a:rPr lang="en-CA" dirty="0" smtClean="0"/>
              <a:t>Due to the transition the 2015 accounts were prepared by an external accountant</a:t>
            </a:r>
          </a:p>
          <a:p>
            <a:r>
              <a:rPr lang="en-CA" dirty="0" smtClean="0"/>
              <a:t>We would like to thank Jean Paul </a:t>
            </a:r>
            <a:r>
              <a:rPr lang="en-CA" dirty="0" err="1" smtClean="0"/>
              <a:t>Borgen</a:t>
            </a:r>
            <a:r>
              <a:rPr lang="en-CA" dirty="0" smtClean="0"/>
              <a:t> for volunteering his time to help MSLL</a:t>
            </a:r>
          </a:p>
          <a:p>
            <a:r>
              <a:rPr lang="en-CA" dirty="0" smtClean="0"/>
              <a:t>Some income/expense classification may vary due to the change of accountant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61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Financial Objectives in 2015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MSLL started the 2015 season with a balance of $119,780</a:t>
            </a:r>
          </a:p>
          <a:p>
            <a:r>
              <a:rPr lang="en-CA" dirty="0" smtClean="0"/>
              <a:t>League is not eligible to apply for any gaming grants due to available funds</a:t>
            </a:r>
          </a:p>
          <a:p>
            <a:r>
              <a:rPr lang="en-CA" dirty="0" smtClean="0"/>
              <a:t>Executive set a budget for 2015 with the intention to invest additional money into lasting improvements for the entire league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5492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Financials - Income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478968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Registration income increased by $10k to $86,820</a:t>
            </a:r>
          </a:p>
          <a:p>
            <a:r>
              <a:rPr lang="en-CA" dirty="0" smtClean="0"/>
              <a:t>This includes amounts received for IP fall/winter training sessions (~$13k)</a:t>
            </a:r>
          </a:p>
          <a:p>
            <a:r>
              <a:rPr lang="en-CA" dirty="0" smtClean="0"/>
              <a:t>Spring registration income was therefore lower than previous season</a:t>
            </a:r>
          </a:p>
          <a:p>
            <a:pPr lvl="1"/>
            <a:r>
              <a:rPr lang="en-CA" dirty="0" smtClean="0"/>
              <a:t>50 more players registered than in previous season</a:t>
            </a:r>
          </a:p>
          <a:p>
            <a:pPr lvl="1"/>
            <a:r>
              <a:rPr lang="en-CA" dirty="0" smtClean="0"/>
              <a:t>Rally Caps fees reduced from $155 to $120 to encourage young players to join</a:t>
            </a:r>
          </a:p>
          <a:p>
            <a:r>
              <a:rPr lang="en-CA" dirty="0" smtClean="0"/>
              <a:t>Concession income ($8,212) was lower than previous season ($10,062)</a:t>
            </a:r>
          </a:p>
          <a:p>
            <a:r>
              <a:rPr lang="en-CA" dirty="0" smtClean="0"/>
              <a:t>Sponsorship income ($2,600) increased from ($1,000)</a:t>
            </a:r>
          </a:p>
          <a:p>
            <a:r>
              <a:rPr lang="en-CA" dirty="0" smtClean="0"/>
              <a:t>Total income increase of $9,328 over previous season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98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Financials - Expenses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Administrative Expenses increased marginally from $14,708 to $15,522</a:t>
            </a:r>
          </a:p>
          <a:p>
            <a:pPr lvl="1"/>
            <a:r>
              <a:rPr lang="en-CA" dirty="0" smtClean="0"/>
              <a:t>Increased bank charges</a:t>
            </a:r>
          </a:p>
          <a:p>
            <a:pPr lvl="1"/>
            <a:r>
              <a:rPr lang="en-CA" dirty="0" smtClean="0"/>
              <a:t>Minor increase in insurance fees</a:t>
            </a:r>
          </a:p>
          <a:p>
            <a:pPr lvl="1"/>
            <a:r>
              <a:rPr lang="en-CA" dirty="0" smtClean="0"/>
              <a:t>Minor increase in advertising fees</a:t>
            </a:r>
          </a:p>
          <a:p>
            <a:r>
              <a:rPr lang="en-CA" dirty="0"/>
              <a:t>Operating Expenses increased from $69,839 to $98,139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6525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Financials – Operating Expenses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438399"/>
            <a:ext cx="10018713" cy="4588934"/>
          </a:xfrm>
        </p:spPr>
        <p:txBody>
          <a:bodyPr>
            <a:normAutofit/>
          </a:bodyPr>
          <a:lstStyle/>
          <a:p>
            <a:r>
              <a:rPr lang="en-CA" dirty="0" smtClean="0"/>
              <a:t>Uniforms and Equipment</a:t>
            </a:r>
          </a:p>
          <a:p>
            <a:pPr lvl="1"/>
            <a:r>
              <a:rPr lang="en-CA" dirty="0" smtClean="0"/>
              <a:t>Increase of $6,786 over previous season</a:t>
            </a:r>
          </a:p>
          <a:p>
            <a:pPr lvl="1"/>
            <a:r>
              <a:rPr lang="en-CA" dirty="0" smtClean="0"/>
              <a:t>Equipment modernization program continued with culling of out-dated equipment</a:t>
            </a:r>
          </a:p>
          <a:p>
            <a:pPr lvl="1"/>
            <a:r>
              <a:rPr lang="en-CA" dirty="0" smtClean="0"/>
              <a:t>Uniform increase partially due to additional registrations</a:t>
            </a:r>
          </a:p>
          <a:p>
            <a:pPr lvl="1"/>
            <a:r>
              <a:rPr lang="en-CA" dirty="0" smtClean="0"/>
              <a:t>RJ </a:t>
            </a:r>
            <a:r>
              <a:rPr lang="en-CA" dirty="0"/>
              <a:t>and RS uniforms replaced with dry-fit team jersey that players kept </a:t>
            </a:r>
            <a:r>
              <a:rPr lang="en-CA" dirty="0" smtClean="0"/>
              <a:t>at end </a:t>
            </a:r>
            <a:r>
              <a:rPr lang="en-CA" dirty="0"/>
              <a:t>of </a:t>
            </a:r>
            <a:r>
              <a:rPr lang="en-CA" dirty="0" smtClean="0"/>
              <a:t>season</a:t>
            </a:r>
          </a:p>
          <a:p>
            <a:pPr lvl="1"/>
            <a:r>
              <a:rPr lang="en-CA" dirty="0" smtClean="0"/>
              <a:t>New all star uniforms purchased for the Majors division</a:t>
            </a:r>
          </a:p>
          <a:p>
            <a:pPr lvl="1"/>
            <a:r>
              <a:rPr lang="en-CA" dirty="0" smtClean="0"/>
              <a:t>Composite bats provided for all Majors regular season teams</a:t>
            </a:r>
          </a:p>
          <a:p>
            <a:pPr lvl="1"/>
            <a:r>
              <a:rPr lang="en-CA" dirty="0" smtClean="0"/>
              <a:t>New composite bats purchased for post season teams</a:t>
            </a:r>
          </a:p>
          <a:p>
            <a:pPr lvl="1"/>
            <a:r>
              <a:rPr lang="en-CA" dirty="0" smtClean="0"/>
              <a:t>New gear bags purchased for all teams</a:t>
            </a:r>
          </a:p>
          <a:p>
            <a:pPr lvl="1"/>
            <a:r>
              <a:rPr lang="en-CA" dirty="0" smtClean="0"/>
              <a:t>New storage container built and installed at Inter-River park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1155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Financials – Field Improvement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269066"/>
            <a:ext cx="10018713" cy="4588934"/>
          </a:xfrm>
        </p:spPr>
        <p:txBody>
          <a:bodyPr>
            <a:normAutofit/>
          </a:bodyPr>
          <a:lstStyle/>
          <a:p>
            <a:r>
              <a:rPr lang="en-CA" dirty="0" smtClean="0"/>
              <a:t>Field Improvement and Equipment</a:t>
            </a:r>
          </a:p>
          <a:p>
            <a:pPr lvl="1"/>
            <a:r>
              <a:rPr lang="en-CA" dirty="0" smtClean="0"/>
              <a:t>Increase of $5,968 over previous season</a:t>
            </a:r>
          </a:p>
          <a:p>
            <a:pPr lvl="1"/>
            <a:r>
              <a:rPr lang="en-CA" dirty="0" smtClean="0"/>
              <a:t>Significant cost for field improvement work done on </a:t>
            </a:r>
            <a:r>
              <a:rPr lang="en-CA" dirty="0" err="1" smtClean="0"/>
              <a:t>Seycove</a:t>
            </a:r>
            <a:r>
              <a:rPr lang="en-CA" dirty="0" smtClean="0"/>
              <a:t> diamond</a:t>
            </a:r>
          </a:p>
          <a:p>
            <a:pPr lvl="2"/>
            <a:r>
              <a:rPr lang="en-CA" dirty="0" smtClean="0"/>
              <a:t>Field trimming, reseeding, base path dirt </a:t>
            </a:r>
            <a:r>
              <a:rPr lang="en-CA" dirty="0" err="1" smtClean="0"/>
              <a:t>etc</a:t>
            </a:r>
            <a:endParaRPr lang="en-CA" dirty="0" smtClean="0"/>
          </a:p>
          <a:p>
            <a:pPr lvl="1"/>
            <a:r>
              <a:rPr lang="en-CA" dirty="0" smtClean="0"/>
              <a:t>Replacement of the netting on the Majors diamond bull pen</a:t>
            </a:r>
          </a:p>
          <a:p>
            <a:pPr lvl="1"/>
            <a:r>
              <a:rPr lang="en-CA" dirty="0" smtClean="0"/>
              <a:t>New score booth built and installed at </a:t>
            </a:r>
            <a:r>
              <a:rPr lang="en-CA" dirty="0" err="1" smtClean="0"/>
              <a:t>Seycove</a:t>
            </a:r>
            <a:r>
              <a:rPr lang="en-CA" dirty="0" smtClean="0"/>
              <a:t> diamond</a:t>
            </a:r>
          </a:p>
          <a:p>
            <a:pPr lvl="1"/>
            <a:r>
              <a:rPr lang="en-CA" dirty="0" smtClean="0"/>
              <a:t>Purchase of new rakes and replacement locks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3917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Financials – Coaches/Players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269066"/>
            <a:ext cx="10018713" cy="4588934"/>
          </a:xfrm>
        </p:spPr>
        <p:txBody>
          <a:bodyPr>
            <a:normAutofit/>
          </a:bodyPr>
          <a:lstStyle/>
          <a:p>
            <a:r>
              <a:rPr lang="en-CA" dirty="0" smtClean="0"/>
              <a:t>Coach/Player Training</a:t>
            </a:r>
          </a:p>
          <a:p>
            <a:pPr lvl="1"/>
            <a:r>
              <a:rPr lang="en-CA" dirty="0" smtClean="0"/>
              <a:t>Total expenses of $14,001 payed to Inside Performance for 6 fall and winter training sessions offered to players aged 8 to 16</a:t>
            </a:r>
          </a:p>
          <a:p>
            <a:pPr lvl="1"/>
            <a:r>
              <a:rPr lang="en-CA" dirty="0" smtClean="0"/>
              <a:t>Training programs were offered at break even cost</a:t>
            </a:r>
          </a:p>
          <a:p>
            <a:pPr lvl="1"/>
            <a:r>
              <a:rPr lang="en-CA" dirty="0" smtClean="0"/>
              <a:t>Income within player registrations amount covered the cost of the IP training</a:t>
            </a:r>
          </a:p>
          <a:p>
            <a:r>
              <a:rPr lang="en-CA" dirty="0" smtClean="0"/>
              <a:t>Field Permit</a:t>
            </a:r>
          </a:p>
          <a:p>
            <a:pPr lvl="1"/>
            <a:r>
              <a:rPr lang="en-CA" dirty="0" smtClean="0"/>
              <a:t>Sport BC increased the field levy fee resulting in an increase of $3,186 for our field permit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3871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Financials – Other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269066"/>
            <a:ext cx="10018713" cy="4588934"/>
          </a:xfrm>
        </p:spPr>
        <p:txBody>
          <a:bodyPr>
            <a:normAutofit/>
          </a:bodyPr>
          <a:lstStyle/>
          <a:p>
            <a:r>
              <a:rPr lang="en-CA" dirty="0" smtClean="0"/>
              <a:t>$1,200 cost for implementation of new MSLL website</a:t>
            </a:r>
          </a:p>
          <a:p>
            <a:r>
              <a:rPr lang="en-CA" dirty="0" smtClean="0"/>
              <a:t>Trophies cost increased due to additional player registrations</a:t>
            </a:r>
          </a:p>
          <a:p>
            <a:r>
              <a:rPr lang="en-CA" dirty="0" smtClean="0"/>
              <a:t>Gym rental fees for assessments were higher this year</a:t>
            </a:r>
          </a:p>
          <a:p>
            <a:r>
              <a:rPr lang="en-CA" dirty="0" smtClean="0"/>
              <a:t>$1,250 charge for Lions Club BBQ on Photo Day</a:t>
            </a:r>
          </a:p>
          <a:p>
            <a:r>
              <a:rPr lang="en-CA" dirty="0" smtClean="0"/>
              <a:t>Umpire fees slightly increased due to increased registrations</a:t>
            </a:r>
          </a:p>
          <a:p>
            <a:r>
              <a:rPr lang="en-CA" dirty="0" smtClean="0"/>
              <a:t>Umpire/coach training fees higher due to increased registrations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1734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Financials – 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269066"/>
            <a:ext cx="10018713" cy="4588934"/>
          </a:xfrm>
        </p:spPr>
        <p:txBody>
          <a:bodyPr>
            <a:normAutofit/>
          </a:bodyPr>
          <a:lstStyle/>
          <a:p>
            <a:r>
              <a:rPr lang="en-CA" dirty="0" smtClean="0"/>
              <a:t>MSLL ended 2015 with a closing balance of $104,230</a:t>
            </a:r>
          </a:p>
          <a:p>
            <a:r>
              <a:rPr lang="en-CA" dirty="0" smtClean="0"/>
              <a:t>MSLL Executive will continue to look at ways to invest in the future of the league to the benefit of all players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4328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Volunteers for Executive 2016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President: Jasmine Barry*</a:t>
            </a:r>
          </a:p>
          <a:p>
            <a:r>
              <a:rPr lang="en-CA" dirty="0" smtClean="0"/>
              <a:t>Vice President: Daryl Townsend</a:t>
            </a:r>
          </a:p>
          <a:p>
            <a:r>
              <a:rPr lang="en-CA" dirty="0" smtClean="0"/>
              <a:t>Treasurer: Jennifer Dickson*</a:t>
            </a:r>
          </a:p>
          <a:p>
            <a:r>
              <a:rPr lang="en-CA" dirty="0" smtClean="0"/>
              <a:t>Registrar: Connie Cunningham</a:t>
            </a:r>
          </a:p>
          <a:p>
            <a:r>
              <a:rPr lang="en-CA" dirty="0" smtClean="0"/>
              <a:t>Secretary: Cathy Brydon*</a:t>
            </a:r>
          </a:p>
          <a:p>
            <a:r>
              <a:rPr lang="en-CA" dirty="0" smtClean="0"/>
              <a:t>Player Agent: Yvonne Leonard*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8" y="2860183"/>
            <a:ext cx="4895056" cy="3124200"/>
          </a:xfrm>
        </p:spPr>
        <p:txBody>
          <a:bodyPr/>
          <a:lstStyle/>
          <a:p>
            <a:r>
              <a:rPr lang="en-CA" dirty="0" smtClean="0"/>
              <a:t>Coaching Director: Steve Armistead*</a:t>
            </a:r>
          </a:p>
          <a:p>
            <a:r>
              <a:rPr lang="en-CA" dirty="0" smtClean="0"/>
              <a:t>Past President: Tom Murphy</a:t>
            </a:r>
          </a:p>
          <a:p>
            <a:r>
              <a:rPr lang="en-CA" dirty="0" smtClean="0"/>
              <a:t>Umpire in Chief: Todd </a:t>
            </a:r>
            <a:r>
              <a:rPr lang="en-CA" dirty="0" err="1" smtClean="0"/>
              <a:t>Dea</a:t>
            </a:r>
            <a:endParaRPr lang="en-CA" dirty="0" smtClean="0"/>
          </a:p>
          <a:p>
            <a:r>
              <a:rPr lang="en-CA" dirty="0" smtClean="0"/>
              <a:t>Equipment: Warren Wightman</a:t>
            </a:r>
          </a:p>
          <a:p>
            <a:r>
              <a:rPr lang="en-CA" dirty="0" smtClean="0"/>
              <a:t>Safety: Bruce Davis</a:t>
            </a:r>
          </a:p>
          <a:p>
            <a:r>
              <a:rPr lang="en-CA" dirty="0" smtClean="0"/>
              <a:t>Communications: John Edmonds</a:t>
            </a:r>
          </a:p>
          <a:p>
            <a:r>
              <a:rPr lang="en-CA" dirty="0" smtClean="0"/>
              <a:t>Fields: </a:t>
            </a:r>
            <a:r>
              <a:rPr lang="en-CA" dirty="0" smtClean="0"/>
              <a:t>Darren </a:t>
            </a:r>
            <a:r>
              <a:rPr lang="en-CA" smtClean="0"/>
              <a:t>Embley*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498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Welcome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Thank you for coming to the MSLL 2015 AGM</a:t>
            </a:r>
          </a:p>
          <a:p>
            <a:r>
              <a:rPr lang="en-CA" dirty="0" smtClean="0"/>
              <a:t>Please ensure that you have signed in and have a door prize ticket</a:t>
            </a:r>
          </a:p>
          <a:p>
            <a:r>
              <a:rPr lang="en-CA" dirty="0" smtClean="0"/>
              <a:t>Draw at end of the meeting (1 free 2016 registration, 4 Canadians tickets)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25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Board Members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MSLL </a:t>
            </a:r>
            <a:r>
              <a:rPr lang="en-CA" dirty="0"/>
              <a:t>B</a:t>
            </a:r>
            <a:r>
              <a:rPr lang="en-CA" dirty="0" smtClean="0"/>
              <a:t>oard is an over-sight group to monitor the actions of the Executive</a:t>
            </a:r>
          </a:p>
          <a:p>
            <a:r>
              <a:rPr lang="en-CA" dirty="0"/>
              <a:t>Board members approve the Executive nominees for upcoming </a:t>
            </a:r>
            <a:r>
              <a:rPr lang="en-CA" dirty="0" smtClean="0"/>
              <a:t>season</a:t>
            </a:r>
          </a:p>
          <a:p>
            <a:r>
              <a:rPr lang="en-CA" dirty="0" smtClean="0"/>
              <a:t>New in 2016: </a:t>
            </a:r>
            <a:r>
              <a:rPr lang="en-CA" dirty="0"/>
              <a:t>b</a:t>
            </a:r>
            <a:r>
              <a:rPr lang="en-CA" dirty="0" smtClean="0"/>
              <a:t>oard members attend 2-3 Executive meetings as observers</a:t>
            </a:r>
          </a:p>
          <a:p>
            <a:r>
              <a:rPr lang="en-CA" dirty="0" smtClean="0"/>
              <a:t>Action: Nominate board candidates</a:t>
            </a:r>
          </a:p>
          <a:p>
            <a:r>
              <a:rPr lang="en-CA" dirty="0" smtClean="0"/>
              <a:t>Action: Vote for board members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14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44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Registration 2015</a:t>
            </a:r>
            <a:endParaRPr lang="en-C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242488"/>
              </p:ext>
            </p:extLst>
          </p:nvPr>
        </p:nvGraphicFramePr>
        <p:xfrm>
          <a:off x="1484312" y="2789830"/>
          <a:ext cx="10018712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84311" y="2115233"/>
            <a:ext cx="442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501 players (49 player increase from 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47 teams (6 more than in 2014)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70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Registration Last 5 Years</a:t>
            </a:r>
            <a:endParaRPr lang="en-CA" dirty="0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457917"/>
              </p:ext>
            </p:extLst>
          </p:nvPr>
        </p:nvGraphicFramePr>
        <p:xfrm>
          <a:off x="1484312" y="1761893"/>
          <a:ext cx="10018712" cy="432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48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Population Growth within MSLL Boundary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96" y="2328474"/>
            <a:ext cx="5442524" cy="324105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98611" y="2386900"/>
            <a:ext cx="4895056" cy="3124200"/>
          </a:xfrm>
        </p:spPr>
        <p:txBody>
          <a:bodyPr/>
          <a:lstStyle/>
          <a:p>
            <a:r>
              <a:rPr lang="en-CA" dirty="0" smtClean="0"/>
              <a:t>DNV Official Community Plan includes significant growth in Seymour area</a:t>
            </a:r>
          </a:p>
          <a:p>
            <a:r>
              <a:rPr lang="en-CA" dirty="0" smtClean="0"/>
              <a:t>1500 new units at Maplewood Village</a:t>
            </a:r>
          </a:p>
          <a:p>
            <a:r>
              <a:rPr lang="en-CA" dirty="0" smtClean="0"/>
              <a:t>3000 new units at Lower Lynn  Town Centre</a:t>
            </a:r>
          </a:p>
          <a:p>
            <a:r>
              <a:rPr lang="en-CA" dirty="0" smtClean="0"/>
              <a:t>Both areas are within MSLL boundary</a:t>
            </a:r>
          </a:p>
          <a:p>
            <a:r>
              <a:rPr lang="en-CA" dirty="0" smtClean="0"/>
              <a:t>Expect league numbers to continue growing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49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in 2015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Opening ceremony for all teams held in early April</a:t>
            </a:r>
          </a:p>
          <a:p>
            <a:r>
              <a:rPr lang="en-CA" dirty="0" smtClean="0"/>
              <a:t>Changed AA max run limit to 3 instead of 5 for closed innings</a:t>
            </a:r>
          </a:p>
          <a:p>
            <a:r>
              <a:rPr lang="en-CA" dirty="0" smtClean="0"/>
              <a:t>Introduced catch up rule for closed innings in AA and AAA</a:t>
            </a:r>
          </a:p>
          <a:p>
            <a:r>
              <a:rPr lang="en-CA" dirty="0" smtClean="0"/>
              <a:t>Closing ceremony including running the bases for Rookie Junior and Rally Caps</a:t>
            </a:r>
          </a:p>
          <a:p>
            <a:r>
              <a:rPr lang="en-CA" dirty="0" smtClean="0"/>
              <a:t>Adapted divisions to accommodate new Little League Age Determination</a:t>
            </a:r>
          </a:p>
        </p:txBody>
      </p:sp>
    </p:spTree>
    <p:extLst>
      <p:ext uri="{BB962C8B-B14F-4D97-AF65-F5344CB8AC3E}">
        <p14:creationId xmlns:p14="http://schemas.microsoft.com/office/powerpoint/2010/main" val="42427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Player/Coach Development Programs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err="1" smtClean="0"/>
              <a:t>Parkgate</a:t>
            </a:r>
            <a:r>
              <a:rPr lang="en-CA" dirty="0" smtClean="0"/>
              <a:t> Winter training for 6-10 year olds (35 players)</a:t>
            </a:r>
          </a:p>
          <a:p>
            <a:r>
              <a:rPr lang="en-CA" dirty="0" smtClean="0"/>
              <a:t>New Fall/Winter training sessions at Inside Performance</a:t>
            </a:r>
          </a:p>
          <a:p>
            <a:pPr lvl="1"/>
            <a:r>
              <a:rPr lang="en-CA" dirty="0" smtClean="0"/>
              <a:t>Very popular program – added extra session to accommodate waitlisted players</a:t>
            </a:r>
          </a:p>
          <a:p>
            <a:pPr lvl="1"/>
            <a:r>
              <a:rPr lang="en-CA" dirty="0" smtClean="0"/>
              <a:t>6 sessions of 8 weeks across fall and winter for players from AA to Seniors</a:t>
            </a:r>
          </a:p>
          <a:p>
            <a:r>
              <a:rPr lang="en-CA" dirty="0" smtClean="0"/>
              <a:t>AA player skills and coach development clinics (all teams)</a:t>
            </a:r>
          </a:p>
          <a:p>
            <a:r>
              <a:rPr lang="en-CA" dirty="0" smtClean="0"/>
              <a:t>Teaching for Tomorrow clinic (attended by 58 coaches)</a:t>
            </a:r>
          </a:p>
          <a:p>
            <a:r>
              <a:rPr lang="en-CA" dirty="0" smtClean="0"/>
              <a:t>Majors players used as Mentor Coaches for the Rally Caps programs</a:t>
            </a:r>
          </a:p>
          <a:p>
            <a:r>
              <a:rPr lang="en-CA" dirty="0" smtClean="0"/>
              <a:t>Coach and Managers information folders provided to all Rally Caps teams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91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2015 Post Season Teams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534" y="2666999"/>
            <a:ext cx="9269489" cy="3124201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9s – participated in Lynn Valley invitational tournament</a:t>
            </a:r>
          </a:p>
          <a:p>
            <a:r>
              <a:rPr lang="en-CA" dirty="0" smtClean="0"/>
              <a:t>9/10s – reached semi-finals in district tournament</a:t>
            </a:r>
          </a:p>
          <a:p>
            <a:r>
              <a:rPr lang="en-CA" dirty="0" smtClean="0"/>
              <a:t>Majors – 5</a:t>
            </a:r>
            <a:r>
              <a:rPr lang="en-CA" baseline="30000" dirty="0" smtClean="0"/>
              <a:t>th</a:t>
            </a:r>
            <a:r>
              <a:rPr lang="en-CA" dirty="0" smtClean="0"/>
              <a:t> place in district tournament</a:t>
            </a:r>
          </a:p>
          <a:p>
            <a:r>
              <a:rPr lang="en-CA" dirty="0" smtClean="0"/>
              <a:t>Juniors – played in Provincials</a:t>
            </a:r>
          </a:p>
          <a:p>
            <a:r>
              <a:rPr lang="en-CA" dirty="0" smtClean="0"/>
              <a:t>Seniors – played in Provincials</a:t>
            </a:r>
          </a:p>
          <a:p>
            <a:r>
              <a:rPr lang="en-CA" dirty="0" err="1" smtClean="0"/>
              <a:t>Bigs</a:t>
            </a:r>
            <a:r>
              <a:rPr lang="en-CA" dirty="0" smtClean="0"/>
              <a:t> – combined D5 team reached Canadian Nationals Final</a:t>
            </a:r>
          </a:p>
          <a:p>
            <a:r>
              <a:rPr lang="en-CA" dirty="0" smtClean="0"/>
              <a:t>Post season fees of $50/player were collected from all teams</a:t>
            </a:r>
          </a:p>
        </p:txBody>
      </p:sp>
    </p:spTree>
    <p:extLst>
      <p:ext uri="{BB962C8B-B14F-4D97-AF65-F5344CB8AC3E}">
        <p14:creationId xmlns:p14="http://schemas.microsoft.com/office/powerpoint/2010/main" val="8807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13612</TotalTime>
  <Words>1779</Words>
  <Application>Microsoft Office PowerPoint</Application>
  <PresentationFormat>Widescreen</PresentationFormat>
  <Paragraphs>218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Corbel</vt:lpstr>
      <vt:lpstr>Parallax</vt:lpstr>
      <vt:lpstr>Mount Seymour Little League AGM </vt:lpstr>
      <vt:lpstr>Meeting Agenda</vt:lpstr>
      <vt:lpstr>Welcome</vt:lpstr>
      <vt:lpstr>Registration 2015</vt:lpstr>
      <vt:lpstr>Registration Last 5 Years</vt:lpstr>
      <vt:lpstr>Population Growth within MSLL Boundary</vt:lpstr>
      <vt:lpstr>New in 2015</vt:lpstr>
      <vt:lpstr>Player/Coach Development Programs</vt:lpstr>
      <vt:lpstr>2015 Post Season Teams</vt:lpstr>
      <vt:lpstr>Baseball in the Summer</vt:lpstr>
      <vt:lpstr>Baseball in the Fall</vt:lpstr>
      <vt:lpstr>Baseball in the Winter</vt:lpstr>
      <vt:lpstr>Communications – New Website</vt:lpstr>
      <vt:lpstr>Communications – Social Media</vt:lpstr>
      <vt:lpstr>Fields and Safety</vt:lpstr>
      <vt:lpstr>Equipment</vt:lpstr>
      <vt:lpstr>2015 Survey Results</vt:lpstr>
      <vt:lpstr>Little League Age Change (Again)!</vt:lpstr>
      <vt:lpstr>What Age Change Means for MSLL</vt:lpstr>
      <vt:lpstr>Financial Summary</vt:lpstr>
      <vt:lpstr>Financial Objectives in 2015</vt:lpstr>
      <vt:lpstr>Financials - Income</vt:lpstr>
      <vt:lpstr>Financials - Expenses</vt:lpstr>
      <vt:lpstr>Financials – Operating Expenses</vt:lpstr>
      <vt:lpstr>Financials – Field Improvement</vt:lpstr>
      <vt:lpstr>Financials – Coaches/Players</vt:lpstr>
      <vt:lpstr>Financials – Other</vt:lpstr>
      <vt:lpstr>Financials – Summary</vt:lpstr>
      <vt:lpstr>Volunteers for Executive 2016</vt:lpstr>
      <vt:lpstr>Board Members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 Seymour Little League AGM</dc:title>
  <dc:creator>Yvonne Leonard</dc:creator>
  <cp:lastModifiedBy>Yvonne Leonard</cp:lastModifiedBy>
  <cp:revision>94</cp:revision>
  <cp:lastPrinted>2014-11-10T04:42:20Z</cp:lastPrinted>
  <dcterms:created xsi:type="dcterms:W3CDTF">2014-11-08T17:56:42Z</dcterms:created>
  <dcterms:modified xsi:type="dcterms:W3CDTF">2015-12-02T02:24:22Z</dcterms:modified>
</cp:coreProperties>
</file>